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57" r:id="rId4"/>
    <p:sldId id="258" r:id="rId5"/>
    <p:sldId id="259" r:id="rId6"/>
    <p:sldId id="260" r:id="rId7"/>
    <p:sldId id="278" r:id="rId8"/>
    <p:sldId id="261" r:id="rId9"/>
    <p:sldId id="263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6" r:id="rId23"/>
    <p:sldId id="277" r:id="rId24"/>
    <p:sldId id="274" r:id="rId25"/>
    <p:sldId id="280" r:id="rId26"/>
    <p:sldId id="281" r:id="rId27"/>
    <p:sldId id="282" r:id="rId28"/>
    <p:sldId id="279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8000"/>
    <a:srgbClr val="FF0000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8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921F1-1FEC-4793-9583-E295CEF540B7}" type="datetimeFigureOut">
              <a:rPr lang="en-US"/>
              <a:pPr>
                <a:defRPr/>
              </a:pPr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B0180-9A38-40D3-B374-2728A7C79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4B29F-A6FF-4AE7-BA9E-80BF3AC9D9B0}" type="datetimeFigureOut">
              <a:rPr lang="en-US"/>
              <a:pPr>
                <a:defRPr/>
              </a:pPr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1F151-C36F-450F-8D8E-E9EDDF0A4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B887E-710A-4212-A46B-902939848567}" type="datetimeFigureOut">
              <a:rPr lang="en-US"/>
              <a:pPr>
                <a:defRPr/>
              </a:pPr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6F341-99D1-4CD8-9866-34CAC3C6F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DAB4C-DE5A-42F8-B3BD-19B1053D5A9F}" type="datetimeFigureOut">
              <a:rPr lang="en-US"/>
              <a:pPr>
                <a:defRPr/>
              </a:pPr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9FDF7-FAE6-4C8E-84AE-6A4ECD791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BBA0E-5BB1-4F13-8564-D113FA2D2EB7}" type="datetimeFigureOut">
              <a:rPr lang="en-US"/>
              <a:pPr>
                <a:defRPr/>
              </a:pPr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5F3AF-5105-4286-A2AD-F7CAFD2A8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F2ED7-ADFE-4652-97C7-E3CFEED56942}" type="datetimeFigureOut">
              <a:rPr lang="en-US"/>
              <a:pPr>
                <a:defRPr/>
              </a:pPr>
              <a:t>12/10/2012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0502F-8288-4B51-8CA9-9628B8BC1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B9B45-DE49-42ED-B95F-0CA2DD4E69C4}" type="datetimeFigureOut">
              <a:rPr lang="en-US"/>
              <a:pPr>
                <a:defRPr/>
              </a:pPr>
              <a:t>12/10/2012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4AF05-AEB4-48E2-BA0B-F56D807ED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29964-8673-451C-B441-55AFB4D61520}" type="datetimeFigureOut">
              <a:rPr lang="en-US"/>
              <a:pPr>
                <a:defRPr/>
              </a:pPr>
              <a:t>12/10/2012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B44D6-D959-4090-9295-BDCD2E5C05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F4C9D-9FFA-4C37-AF82-735A0A7376DA}" type="datetimeFigureOut">
              <a:rPr lang="en-US"/>
              <a:pPr>
                <a:defRPr/>
              </a:pPr>
              <a:t>12/10/2012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88244-2FBE-4CED-A488-234184F43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91476-CD7A-42A6-85C5-248E48BD50F6}" type="datetimeFigureOut">
              <a:rPr lang="en-US"/>
              <a:pPr>
                <a:defRPr/>
              </a:pPr>
              <a:t>12/10/2012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FCDF9-737A-4BFA-835D-5C319DC56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8112E-0C4D-42F2-BE35-850A28E9C003}" type="datetimeFigureOut">
              <a:rPr lang="en-US"/>
              <a:pPr>
                <a:defRPr/>
              </a:pPr>
              <a:t>12/10/2012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228C8-E18A-4CFF-A78D-4406CF22A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5E6CBC-AA0E-421F-9F69-A002AC4B4524}" type="datetimeFigureOut">
              <a:rPr lang="en-US"/>
              <a:pPr>
                <a:defRPr/>
              </a:pPr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0F8323-B7E1-45F0-A258-5C9AE37A8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The Civil War – A House Divided</a:t>
            </a:r>
          </a:p>
        </p:txBody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</a:rPr>
              <a:t>“A house divided against itself cannot stand.  I believe this government cannot endure, permanently </a:t>
            </a:r>
            <a:r>
              <a:rPr lang="en-US" i="1" smtClean="0">
                <a:solidFill>
                  <a:schemeClr val="bg1"/>
                </a:solidFill>
              </a:rPr>
              <a:t>half slave</a:t>
            </a:r>
            <a:r>
              <a:rPr lang="en-US" smtClean="0">
                <a:solidFill>
                  <a:schemeClr val="bg1"/>
                </a:solidFill>
              </a:rPr>
              <a:t> and </a:t>
            </a:r>
            <a:r>
              <a:rPr lang="en-US" i="1" smtClean="0">
                <a:solidFill>
                  <a:schemeClr val="bg1"/>
                </a:solidFill>
              </a:rPr>
              <a:t>half free</a:t>
            </a:r>
            <a:r>
              <a:rPr lang="en-US" smtClean="0">
                <a:solidFill>
                  <a:schemeClr val="bg1"/>
                </a:solidFill>
              </a:rPr>
              <a:t>.  I do not expect the Union to be </a:t>
            </a:r>
            <a:r>
              <a:rPr lang="en-US" b="1" i="1" smtClean="0">
                <a:solidFill>
                  <a:schemeClr val="bg1"/>
                </a:solidFill>
              </a:rPr>
              <a:t>dissolved</a:t>
            </a:r>
            <a:r>
              <a:rPr lang="en-US" smtClean="0">
                <a:solidFill>
                  <a:schemeClr val="bg1"/>
                </a:solidFill>
              </a:rPr>
              <a:t>—I do not expect the house to </a:t>
            </a:r>
            <a:r>
              <a:rPr lang="en-US" i="1" smtClean="0">
                <a:solidFill>
                  <a:schemeClr val="bg1"/>
                </a:solidFill>
              </a:rPr>
              <a:t>fall</a:t>
            </a:r>
            <a:r>
              <a:rPr lang="en-US" smtClean="0">
                <a:solidFill>
                  <a:schemeClr val="bg1"/>
                </a:solidFill>
              </a:rPr>
              <a:t>—but I do expect it will cease to be divided.  It will become </a:t>
            </a:r>
            <a:r>
              <a:rPr lang="en-US" b="1" smtClean="0">
                <a:solidFill>
                  <a:schemeClr val="bg1"/>
                </a:solidFill>
              </a:rPr>
              <a:t>all</a:t>
            </a:r>
            <a:r>
              <a:rPr lang="en-US" smtClean="0">
                <a:solidFill>
                  <a:schemeClr val="bg1"/>
                </a:solidFill>
              </a:rPr>
              <a:t> one thing or </a:t>
            </a:r>
            <a:r>
              <a:rPr lang="en-US" b="1" smtClean="0">
                <a:solidFill>
                  <a:schemeClr val="bg1"/>
                </a:solidFill>
              </a:rPr>
              <a:t>all</a:t>
            </a:r>
            <a:r>
              <a:rPr lang="en-US" smtClean="0">
                <a:solidFill>
                  <a:schemeClr val="bg1"/>
                </a:solidFill>
              </a:rPr>
              <a:t> the other.”</a:t>
            </a:r>
          </a:p>
          <a:p>
            <a:pPr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</a:rPr>
              <a:t>~Abraham Lincoln, 1858, during a Senate campaign speech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Thomas “Stonewall” Jackson</a:t>
            </a:r>
          </a:p>
        </p:txBody>
      </p:sp>
      <p:pic>
        <p:nvPicPr>
          <p:cNvPr id="21506" name="Content Placeholder 3" descr="Stonewall%20Jackso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78125" y="1600200"/>
            <a:ext cx="35877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The Battle of Antietam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b="1" smtClean="0"/>
              <a:t>Sept. 17, 1862-Maryland-Lee attacked Union</a:t>
            </a:r>
          </a:p>
          <a:p>
            <a:r>
              <a:rPr lang="en-US" b="1" smtClean="0">
                <a:solidFill>
                  <a:srgbClr val="FF0000"/>
                </a:solidFill>
              </a:rPr>
              <a:t>40,000 Confederates </a:t>
            </a:r>
            <a:r>
              <a:rPr lang="en-US" b="1" smtClean="0"/>
              <a:t>vs. </a:t>
            </a:r>
            <a:r>
              <a:rPr lang="en-US" b="1" smtClean="0">
                <a:solidFill>
                  <a:srgbClr val="0033CC"/>
                </a:solidFill>
              </a:rPr>
              <a:t>75,000 Union troops</a:t>
            </a:r>
          </a:p>
          <a:p>
            <a:r>
              <a:rPr lang="en-US" b="1" smtClean="0">
                <a:solidFill>
                  <a:srgbClr val="008000"/>
                </a:solidFill>
              </a:rPr>
              <a:t>12,000 casualties in 1</a:t>
            </a:r>
            <a:r>
              <a:rPr lang="en-US" b="1" baseline="30000" smtClean="0">
                <a:solidFill>
                  <a:srgbClr val="008000"/>
                </a:solidFill>
              </a:rPr>
              <a:t>st</a:t>
            </a:r>
            <a:r>
              <a:rPr lang="en-US" b="1" smtClean="0">
                <a:solidFill>
                  <a:srgbClr val="008000"/>
                </a:solidFill>
              </a:rPr>
              <a:t> 3 hours</a:t>
            </a:r>
          </a:p>
          <a:p>
            <a:r>
              <a:rPr lang="en-US" b="1" smtClean="0">
                <a:solidFill>
                  <a:srgbClr val="0033CC"/>
                </a:solidFill>
              </a:rPr>
              <a:t>Union victory</a:t>
            </a:r>
          </a:p>
          <a:p>
            <a:r>
              <a:rPr lang="en-US" b="1" smtClean="0"/>
              <a:t>Casualties- </a:t>
            </a:r>
            <a:r>
              <a:rPr lang="en-US" b="1" smtClean="0">
                <a:solidFill>
                  <a:srgbClr val="FF0000"/>
                </a:solidFill>
              </a:rPr>
              <a:t>Confed. 14,000 </a:t>
            </a:r>
            <a:r>
              <a:rPr lang="en-US" b="1" smtClean="0">
                <a:solidFill>
                  <a:srgbClr val="0033CC"/>
                </a:solidFill>
              </a:rPr>
              <a:t>Union 12,000</a:t>
            </a:r>
          </a:p>
          <a:p>
            <a:r>
              <a:rPr lang="en-US" b="1" smtClean="0">
                <a:solidFill>
                  <a:srgbClr val="FF0000"/>
                </a:solidFill>
              </a:rPr>
              <a:t>THE BLOODIEST SINGLE DAY BATTLE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 descr="5744-004-2C76E26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The Battle of Gettysburg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July 1,2,3 1863-</a:t>
            </a:r>
            <a:r>
              <a:rPr lang="en-US" b="1" smtClean="0">
                <a:solidFill>
                  <a:srgbClr val="0033CC"/>
                </a:solidFill>
              </a:rPr>
              <a:t>Union Victory-</a:t>
            </a:r>
          </a:p>
          <a:p>
            <a:r>
              <a:rPr lang="en-US" b="1" smtClean="0">
                <a:solidFill>
                  <a:srgbClr val="FF0000"/>
                </a:solidFill>
              </a:rPr>
              <a:t>Turning Point Battle-?</a:t>
            </a:r>
          </a:p>
          <a:p>
            <a:r>
              <a:rPr lang="en-US" b="1" smtClean="0">
                <a:solidFill>
                  <a:srgbClr val="008000"/>
                </a:solidFill>
              </a:rPr>
              <a:t>Last time South invades North</a:t>
            </a:r>
          </a:p>
          <a:p>
            <a:r>
              <a:rPr lang="en-US" b="1" smtClean="0">
                <a:solidFill>
                  <a:srgbClr val="FF0000"/>
                </a:solidFill>
              </a:rPr>
              <a:t>50,000+ combined casualties-</a:t>
            </a:r>
            <a:r>
              <a:rPr lang="en-US" b="1" smtClean="0">
                <a:solidFill>
                  <a:srgbClr val="0033CC"/>
                </a:solidFill>
              </a:rPr>
              <a:t>most!</a:t>
            </a:r>
          </a:p>
          <a:p>
            <a:r>
              <a:rPr lang="en-US" b="1" smtClean="0">
                <a:solidFill>
                  <a:srgbClr val="0033CC"/>
                </a:solidFill>
              </a:rPr>
              <a:t>November 1863-Gettysburg Address</a:t>
            </a:r>
          </a:p>
          <a:p>
            <a:endParaRPr lang="en-US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 descr="916-004-BC806AF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09600"/>
            <a:ext cx="8151813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The Battle of Vicksburg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On the same weekend the Union won the Battle of Gettysburg they also won in Vicksburg</a:t>
            </a:r>
          </a:p>
          <a:p>
            <a:r>
              <a:rPr lang="en-US" b="1" smtClean="0">
                <a:solidFill>
                  <a:srgbClr val="FF0000"/>
                </a:solidFill>
              </a:rPr>
              <a:t>Allowing the Union to control the Mississippi River </a:t>
            </a:r>
          </a:p>
          <a:p>
            <a:r>
              <a:rPr lang="en-US" b="1" smtClean="0">
                <a:solidFill>
                  <a:srgbClr val="008000"/>
                </a:solidFill>
              </a:rPr>
              <a:t>This signaled the beginning of the end for the Confederacy</a:t>
            </a:r>
            <a:r>
              <a:rPr lang="en-US" b="1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 descr="cw00110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04800"/>
            <a:ext cx="7008813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POW Camps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POW’s were treated horribly by both sides.</a:t>
            </a:r>
          </a:p>
          <a:p>
            <a:r>
              <a:rPr lang="en-US" b="1" smtClean="0"/>
              <a:t>The most notorious was </a:t>
            </a:r>
            <a:r>
              <a:rPr lang="en-US" b="1" smtClean="0">
                <a:solidFill>
                  <a:srgbClr val="FF0000"/>
                </a:solidFill>
              </a:rPr>
              <a:t>Andersonville, Ga.</a:t>
            </a:r>
          </a:p>
          <a:p>
            <a:r>
              <a:rPr lang="en-US" b="1" smtClean="0"/>
              <a:t>Built to hold </a:t>
            </a:r>
            <a:r>
              <a:rPr lang="en-US" b="1" smtClean="0">
                <a:solidFill>
                  <a:srgbClr val="0033CC"/>
                </a:solidFill>
              </a:rPr>
              <a:t>10,000 </a:t>
            </a:r>
            <a:r>
              <a:rPr lang="en-US" b="1" smtClean="0"/>
              <a:t>it would eventually hold </a:t>
            </a:r>
            <a:r>
              <a:rPr lang="en-US" b="1" smtClean="0">
                <a:solidFill>
                  <a:srgbClr val="008000"/>
                </a:solidFill>
              </a:rPr>
              <a:t>35,000</a:t>
            </a:r>
          </a:p>
          <a:p>
            <a:r>
              <a:rPr lang="en-US" b="1" smtClean="0"/>
              <a:t>About </a:t>
            </a:r>
            <a:r>
              <a:rPr lang="en-US" b="1" smtClean="0">
                <a:solidFill>
                  <a:srgbClr val="FF0000"/>
                </a:solidFill>
              </a:rPr>
              <a:t>100 prisoners a day died, </a:t>
            </a:r>
            <a:r>
              <a:rPr lang="en-US" b="1" smtClean="0"/>
              <a:t>usually of </a:t>
            </a:r>
            <a:r>
              <a:rPr lang="en-US" b="1" smtClean="0">
                <a:solidFill>
                  <a:srgbClr val="0033CC"/>
                </a:solidFill>
              </a:rPr>
              <a:t>exposure or </a:t>
            </a:r>
            <a:r>
              <a:rPr lang="en-US" b="1" smtClean="0">
                <a:solidFill>
                  <a:srgbClr val="008000"/>
                </a:solidFill>
              </a:rPr>
              <a:t>starvation.</a:t>
            </a:r>
            <a:endParaRPr lang="en-US" b="1" smtClean="0"/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andersonvill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4800"/>
            <a:ext cx="803433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USACWandersonv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457200"/>
            <a:ext cx="3733800" cy="605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The U.S. Civil War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/>
              <a:t>1861-1865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1987" name="Text Placeholder 5"/>
          <p:cNvSpPr>
            <a:spLocks noGrp="1"/>
          </p:cNvSpPr>
          <p:nvPr>
            <p:ph type="body" idx="4294967295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/>
          <a:p>
            <a:pPr marL="0" indent="0">
              <a:buFont typeface="Arial" charset="0"/>
              <a:buNone/>
            </a:pPr>
            <a:r>
              <a:rPr lang="en-US" sz="2400" b="1" smtClean="0">
                <a:solidFill>
                  <a:srgbClr val="0033CC"/>
                </a:solidFill>
              </a:rPr>
              <a:t>North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457200" y="2174875"/>
            <a:ext cx="4040188" cy="3951288"/>
          </a:xfrm>
        </p:spPr>
        <p:txBody>
          <a:bodyPr/>
          <a:lstStyle/>
          <a:p>
            <a:r>
              <a:rPr lang="en-US" sz="2400" b="1" smtClean="0">
                <a:solidFill>
                  <a:srgbClr val="008000"/>
                </a:solidFill>
              </a:rPr>
              <a:t>United States of America</a:t>
            </a:r>
          </a:p>
          <a:p>
            <a:r>
              <a:rPr lang="en-US" sz="2400" b="1" smtClean="0">
                <a:solidFill>
                  <a:srgbClr val="008000"/>
                </a:solidFill>
              </a:rPr>
              <a:t>Union </a:t>
            </a:r>
          </a:p>
          <a:p>
            <a:r>
              <a:rPr lang="en-US" sz="2400" b="1" smtClean="0">
                <a:solidFill>
                  <a:srgbClr val="008000"/>
                </a:solidFill>
              </a:rPr>
              <a:t>Blue</a:t>
            </a:r>
          </a:p>
          <a:p>
            <a:r>
              <a:rPr lang="en-US" sz="2400" b="1" smtClean="0">
                <a:solidFill>
                  <a:srgbClr val="008000"/>
                </a:solidFill>
              </a:rPr>
              <a:t>Yankees</a:t>
            </a:r>
          </a:p>
          <a:p>
            <a:r>
              <a:rPr lang="en-US" sz="2400" b="1" smtClean="0">
                <a:solidFill>
                  <a:srgbClr val="008000"/>
                </a:solidFill>
              </a:rPr>
              <a:t>Pres. Abraham Lincoln</a:t>
            </a:r>
          </a:p>
          <a:p>
            <a:r>
              <a:rPr lang="en-US" sz="2400" b="1" smtClean="0">
                <a:solidFill>
                  <a:srgbClr val="008000"/>
                </a:solidFill>
              </a:rPr>
              <a:t>Washington , D.C.</a:t>
            </a:r>
          </a:p>
          <a:p>
            <a:r>
              <a:rPr lang="en-US" sz="2400" b="1" smtClean="0">
                <a:solidFill>
                  <a:srgbClr val="008000"/>
                </a:solidFill>
              </a:rPr>
              <a:t>Gen. Ulysses Grant</a:t>
            </a:r>
          </a:p>
          <a:p>
            <a:endParaRPr lang="en-US" sz="2400" smtClean="0"/>
          </a:p>
        </p:txBody>
      </p:sp>
      <p:sp>
        <p:nvSpPr>
          <p:cNvPr id="41989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/>
          <a:p>
            <a:pPr marL="0" indent="0">
              <a:buFont typeface="Arial" charset="0"/>
              <a:buNone/>
            </a:pPr>
            <a:r>
              <a:rPr lang="en-US" sz="2400" b="1" smtClean="0">
                <a:solidFill>
                  <a:srgbClr val="FF0000"/>
                </a:solidFill>
              </a:rPr>
              <a:t>South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4645025" y="2174875"/>
            <a:ext cx="4041775" cy="3951288"/>
          </a:xfrm>
        </p:spPr>
        <p:txBody>
          <a:bodyPr/>
          <a:lstStyle/>
          <a:p>
            <a:r>
              <a:rPr lang="en-US" sz="2400" b="1" smtClean="0"/>
              <a:t>Confederate States of America</a:t>
            </a:r>
          </a:p>
          <a:p>
            <a:r>
              <a:rPr lang="en-US" sz="2400" b="1" smtClean="0"/>
              <a:t>Confederacy</a:t>
            </a:r>
          </a:p>
          <a:p>
            <a:r>
              <a:rPr lang="en-US" sz="2400" b="1" smtClean="0"/>
              <a:t>Gray</a:t>
            </a:r>
          </a:p>
          <a:p>
            <a:r>
              <a:rPr lang="en-US" sz="2400" b="1" smtClean="0"/>
              <a:t>Rebels</a:t>
            </a:r>
          </a:p>
          <a:p>
            <a:r>
              <a:rPr lang="en-US" sz="2400" b="1" smtClean="0"/>
              <a:t>Pres. Jefferson Davis </a:t>
            </a:r>
          </a:p>
          <a:p>
            <a:r>
              <a:rPr lang="en-US" sz="2400" b="1" smtClean="0"/>
              <a:t>Richmond, VA -Montgomery Alabama</a:t>
            </a:r>
          </a:p>
          <a:p>
            <a:r>
              <a:rPr lang="en-US" sz="2400" b="1" smtClean="0"/>
              <a:t>Gen. Robert E. Lee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Clara Barton </a:t>
            </a:r>
            <a:br>
              <a:rPr lang="en-US" b="1" dirty="0" smtClean="0"/>
            </a:br>
            <a:r>
              <a:rPr lang="en-US" b="1" dirty="0" smtClean="0"/>
              <a:t>Angel of the Battlefield</a:t>
            </a:r>
            <a:endParaRPr lang="en-US" b="1" dirty="0"/>
          </a:p>
        </p:txBody>
      </p:sp>
      <p:pic>
        <p:nvPicPr>
          <p:cNvPr id="31746" name="Content Placeholder 4" descr="Clara-Barton_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9188" y="2039938"/>
            <a:ext cx="2714625" cy="3648075"/>
          </a:xfrm>
        </p:spPr>
      </p:pic>
      <p:pic>
        <p:nvPicPr>
          <p:cNvPr id="31747" name="Content Placeholder 5" descr="RedCrossLogo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29200" y="1828800"/>
            <a:ext cx="3505200" cy="3505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Lincoln and The Constitution</a:t>
            </a:r>
          </a:p>
        </p:txBody>
      </p:sp>
      <p:sp>
        <p:nvSpPr>
          <p:cNvPr id="32770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Constitution</a:t>
            </a:r>
          </a:p>
        </p:txBody>
      </p:sp>
      <p:sp>
        <p:nvSpPr>
          <p:cNvPr id="32771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smtClean="0"/>
              <a:t>Congress has power to raise and support armies</a:t>
            </a:r>
          </a:p>
          <a:p>
            <a:r>
              <a:rPr lang="en-US" b="1" smtClean="0"/>
              <a:t>No $$ can be taken from treasury w/out approval</a:t>
            </a:r>
          </a:p>
          <a:p>
            <a:r>
              <a:rPr lang="en-US" b="1" smtClean="0"/>
              <a:t>Writ of H.C. not suspended unless rebellion</a:t>
            </a:r>
          </a:p>
          <a:p>
            <a:r>
              <a:rPr lang="en-US" b="1" smtClean="0"/>
              <a:t>No law taking away free speech</a:t>
            </a:r>
          </a:p>
          <a:p>
            <a:r>
              <a:rPr lang="en-US" b="1" smtClean="0"/>
              <a:t>Right to fair speedy trial</a:t>
            </a:r>
          </a:p>
        </p:txBody>
      </p:sp>
      <p:sp>
        <p:nvSpPr>
          <p:cNvPr id="32772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Lincoln’s Action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Increased size of army w/out Congress approval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8000"/>
                </a:solidFill>
              </a:rPr>
              <a:t>Withdrew $2m for military w/out approval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>
                <a:solidFill>
                  <a:srgbClr val="0033CC"/>
                </a:solidFill>
              </a:rPr>
              <a:t>Arrested+jailed</a:t>
            </a:r>
            <a:r>
              <a:rPr lang="en-US" b="1" dirty="0" smtClean="0">
                <a:solidFill>
                  <a:srgbClr val="0033CC"/>
                </a:solidFill>
              </a:rPr>
              <a:t> anti-unionists giving no reason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Censored newspapers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8000"/>
                </a:solidFill>
              </a:rPr>
              <a:t>Anti-unionists given military trials-</a:t>
            </a:r>
            <a:r>
              <a:rPr lang="en-US" b="1" dirty="0" smtClean="0">
                <a:solidFill>
                  <a:srgbClr val="0033CC"/>
                </a:solidFill>
              </a:rPr>
              <a:t>less evidence to convict</a:t>
            </a:r>
            <a:endParaRPr lang="en-US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 </a:t>
            </a:r>
            <a:r>
              <a:rPr lang="en-US" b="1" dirty="0" smtClean="0"/>
              <a:t>Lincoln during the Civil War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91200"/>
          </a:xfrm>
        </p:spPr>
        <p:txBody>
          <a:bodyPr/>
          <a:lstStyle/>
          <a:p>
            <a:r>
              <a:rPr lang="en-US" b="1" smtClean="0"/>
              <a:t>His oath of office stated he was to </a:t>
            </a:r>
          </a:p>
          <a:p>
            <a:r>
              <a:rPr lang="en-US" b="1" smtClean="0">
                <a:solidFill>
                  <a:srgbClr val="FF0000"/>
                </a:solidFill>
              </a:rPr>
              <a:t>Preserve the Union</a:t>
            </a:r>
          </a:p>
          <a:p>
            <a:r>
              <a:rPr lang="en-US" b="1" smtClean="0">
                <a:solidFill>
                  <a:srgbClr val="008000"/>
                </a:solidFill>
              </a:rPr>
              <a:t>Told Southern leaders USA was nation of people </a:t>
            </a:r>
            <a:r>
              <a:rPr lang="en-US" b="1" smtClean="0">
                <a:solidFill>
                  <a:srgbClr val="0033CC"/>
                </a:solidFill>
              </a:rPr>
              <a:t>not</a:t>
            </a:r>
            <a:r>
              <a:rPr lang="en-US" b="1" smtClean="0">
                <a:solidFill>
                  <a:srgbClr val="008000"/>
                </a:solidFill>
              </a:rPr>
              <a:t> states</a:t>
            </a:r>
          </a:p>
          <a:p>
            <a:r>
              <a:rPr lang="en-US" b="1" smtClean="0"/>
              <a:t>In order to prevent the British from supporting the South </a:t>
            </a:r>
            <a:r>
              <a:rPr lang="en-US" b="1" smtClean="0">
                <a:solidFill>
                  <a:srgbClr val="FF0000"/>
                </a:solidFill>
              </a:rPr>
              <a:t>Lincoln “frees” slaves in </a:t>
            </a:r>
            <a:r>
              <a:rPr lang="en-US" b="1" smtClean="0">
                <a:solidFill>
                  <a:srgbClr val="0033CC"/>
                </a:solidFill>
              </a:rPr>
              <a:t>“rebelling areas” </a:t>
            </a:r>
            <a:r>
              <a:rPr lang="en-US" b="1" smtClean="0">
                <a:solidFill>
                  <a:srgbClr val="008000"/>
                </a:solidFill>
              </a:rPr>
              <a:t> Emancipation Proclamation</a:t>
            </a:r>
          </a:p>
          <a:p>
            <a:r>
              <a:rPr lang="en-US" b="1" smtClean="0"/>
              <a:t>These slaves were not under his control, but made the war’s purpose to end slavery.</a:t>
            </a:r>
          </a:p>
          <a:p>
            <a:r>
              <a:rPr lang="en-US" b="1" smtClean="0">
                <a:solidFill>
                  <a:srgbClr val="0033CC"/>
                </a:solidFill>
              </a:rPr>
              <a:t>Britain had outlawed slavery in 1836.</a:t>
            </a:r>
          </a:p>
          <a:p>
            <a:endParaRPr lang="en-US" smtClean="0"/>
          </a:p>
          <a:p>
            <a:endParaRPr lang="en-US" smtClean="0">
              <a:solidFill>
                <a:srgbClr val="008000"/>
              </a:solidFill>
            </a:endParaRPr>
          </a:p>
          <a:p>
            <a:endParaRPr lang="en-US" smtClean="0">
              <a:solidFill>
                <a:srgbClr val="008000"/>
              </a:solidFill>
            </a:endParaRPr>
          </a:p>
          <a:p>
            <a:endParaRPr lang="en-US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Content Placeholder 3" descr="EmancipationProclamationDec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905000" y="304800"/>
            <a:ext cx="4906963" cy="632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smtClean="0"/>
              <a:t>The War Ends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91200"/>
          </a:xfrm>
        </p:spPr>
        <p:txBody>
          <a:bodyPr/>
          <a:lstStyle/>
          <a:p>
            <a:r>
              <a:rPr lang="en-US" b="1" smtClean="0"/>
              <a:t>Lee surrenders to Grant at </a:t>
            </a:r>
            <a:r>
              <a:rPr lang="en-US" b="1" smtClean="0">
                <a:solidFill>
                  <a:srgbClr val="0033CC"/>
                </a:solidFill>
              </a:rPr>
              <a:t>Appomattox Court House, Va. April 9, 1865.</a:t>
            </a:r>
          </a:p>
          <a:p>
            <a:r>
              <a:rPr lang="en-US" b="1" smtClean="0"/>
              <a:t> </a:t>
            </a:r>
            <a:r>
              <a:rPr lang="en-US" b="1" smtClean="0">
                <a:solidFill>
                  <a:srgbClr val="FF0000"/>
                </a:solidFill>
              </a:rPr>
              <a:t>ENDING THE WAR!</a:t>
            </a:r>
          </a:p>
          <a:p>
            <a:r>
              <a:rPr lang="en-US" b="1" smtClean="0">
                <a:solidFill>
                  <a:srgbClr val="008000"/>
                </a:solidFill>
              </a:rPr>
              <a:t>THE UNION WON!</a:t>
            </a:r>
          </a:p>
          <a:p>
            <a:r>
              <a:rPr lang="en-US" b="1" smtClean="0"/>
              <a:t>Lincoln is shot by John Wilkes Booth April 14, 1865 and dies the next day.</a:t>
            </a:r>
          </a:p>
          <a:p>
            <a:r>
              <a:rPr lang="en-US" b="1" smtClean="0">
                <a:solidFill>
                  <a:srgbClr val="008000"/>
                </a:solidFill>
              </a:rPr>
              <a:t>$20 Billion cost</a:t>
            </a:r>
          </a:p>
          <a:p>
            <a:r>
              <a:rPr lang="en-US" b="1" smtClean="0">
                <a:solidFill>
                  <a:srgbClr val="FF0000"/>
                </a:solidFill>
              </a:rPr>
              <a:t>The Federal Government supreme to States</a:t>
            </a:r>
          </a:p>
          <a:p>
            <a:r>
              <a:rPr lang="en-US" b="1" smtClean="0">
                <a:solidFill>
                  <a:srgbClr val="0033CC"/>
                </a:solidFill>
              </a:rPr>
              <a:t>The USA is unified???</a:t>
            </a:r>
          </a:p>
          <a:p>
            <a:r>
              <a:rPr lang="en-US" b="1" smtClean="0">
                <a:solidFill>
                  <a:srgbClr val="008000"/>
                </a:solidFill>
              </a:rPr>
              <a:t>13</a:t>
            </a:r>
            <a:r>
              <a:rPr lang="en-US" b="1" baseline="30000" smtClean="0">
                <a:solidFill>
                  <a:srgbClr val="008000"/>
                </a:solidFill>
              </a:rPr>
              <a:t>th</a:t>
            </a:r>
            <a:r>
              <a:rPr lang="en-US" b="1" smtClean="0">
                <a:solidFill>
                  <a:srgbClr val="008000"/>
                </a:solidFill>
              </a:rPr>
              <a:t> Amendment ends Slavery</a:t>
            </a:r>
          </a:p>
          <a:p>
            <a:endParaRPr lang="en-US" smtClean="0">
              <a:solidFill>
                <a:srgbClr val="0033CC"/>
              </a:solidFill>
            </a:endParaRPr>
          </a:p>
          <a:p>
            <a:endParaRPr lang="en-US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3" descr="untitled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9600"/>
            <a:ext cx="830738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DC10024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33400"/>
            <a:ext cx="80645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John_wilkes_booth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81000"/>
            <a:ext cx="4572000" cy="58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b="1" smtClean="0"/>
              <a:t>Casualties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Killed and Mortally Wounded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33CC"/>
                </a:solidFill>
              </a:rPr>
              <a:t>Union-110,000  </a:t>
            </a:r>
            <a:r>
              <a:rPr lang="en-US" b="1" dirty="0" smtClean="0">
                <a:solidFill>
                  <a:srgbClr val="FF0000"/>
                </a:solidFill>
              </a:rPr>
              <a:t>Confed.-94,000=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204,000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Dead of Disease-</a:t>
            </a:r>
            <a:r>
              <a:rPr lang="en-US" b="1" dirty="0" smtClean="0">
                <a:solidFill>
                  <a:srgbClr val="0033CC"/>
                </a:solidFill>
              </a:rPr>
              <a:t>Union-225,000 </a:t>
            </a:r>
            <a:r>
              <a:rPr lang="en-US" b="1" dirty="0" smtClean="0">
                <a:solidFill>
                  <a:srgbClr val="FF0000"/>
                </a:solidFill>
              </a:rPr>
              <a:t>Confed.165,000=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390,000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POW’sDead-</a:t>
            </a:r>
            <a:r>
              <a:rPr lang="en-US" b="1" dirty="0" smtClean="0">
                <a:solidFill>
                  <a:srgbClr val="0033CC"/>
                </a:solidFill>
              </a:rPr>
              <a:t>Union-30,000 </a:t>
            </a:r>
            <a:r>
              <a:rPr lang="en-US" b="1" dirty="0" smtClean="0">
                <a:solidFill>
                  <a:srgbClr val="FF0000"/>
                </a:solidFill>
              </a:rPr>
              <a:t>Confed.-31,000=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61,000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Wounded-</a:t>
            </a:r>
            <a:r>
              <a:rPr lang="en-US" b="1" dirty="0" smtClean="0">
                <a:solidFill>
                  <a:srgbClr val="0033CC"/>
                </a:solidFill>
              </a:rPr>
              <a:t>Union-275,000 </a:t>
            </a:r>
            <a:r>
              <a:rPr lang="en-US" b="1" dirty="0" smtClean="0">
                <a:solidFill>
                  <a:srgbClr val="FF0000"/>
                </a:solidFill>
              </a:rPr>
              <a:t>Confed. 194,000=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469,000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Total Casualties-</a:t>
            </a:r>
            <a:r>
              <a:rPr lang="en-US" b="1" dirty="0" smtClean="0">
                <a:solidFill>
                  <a:srgbClr val="0033CC"/>
                </a:solidFill>
              </a:rPr>
              <a:t>Union-640,000 </a:t>
            </a:r>
            <a:r>
              <a:rPr lang="en-US" b="1" dirty="0" smtClean="0">
                <a:solidFill>
                  <a:srgbClr val="FF0000"/>
                </a:solidFill>
              </a:rPr>
              <a:t>Confed.-484,000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Presidents</a:t>
            </a:r>
          </a:p>
        </p:txBody>
      </p:sp>
      <p:sp>
        <p:nvSpPr>
          <p:cNvPr id="1433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smtClean="0"/>
              <a:t>Lincoln</a:t>
            </a:r>
          </a:p>
        </p:txBody>
      </p:sp>
      <p:sp>
        <p:nvSpPr>
          <p:cNvPr id="1433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smtClean="0"/>
              <a:t>Davis</a:t>
            </a:r>
          </a:p>
        </p:txBody>
      </p:sp>
      <p:pic>
        <p:nvPicPr>
          <p:cNvPr id="14340" name="Picture 9" descr="7923-004-EF7E3FA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438400"/>
            <a:ext cx="33083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0" descr="Abe_Lincol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0"/>
            <a:ext cx="33147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Generals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smtClean="0"/>
              <a:t>Grant</a:t>
            </a:r>
          </a:p>
        </p:txBody>
      </p:sp>
      <p:sp>
        <p:nvSpPr>
          <p:cNvPr id="15363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smtClean="0"/>
              <a:t>Lee</a:t>
            </a:r>
          </a:p>
        </p:txBody>
      </p:sp>
      <p:pic>
        <p:nvPicPr>
          <p:cNvPr id="15364" name="Picture 4" descr="robert-e-le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133600"/>
            <a:ext cx="29813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grant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057400"/>
            <a:ext cx="32766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Nation’s Flags</a:t>
            </a:r>
            <a:endParaRPr lang="en-US" b="1" dirty="0"/>
          </a:p>
        </p:txBody>
      </p:sp>
      <p:pic>
        <p:nvPicPr>
          <p:cNvPr id="16386" name="Content Placeholder 5" descr="35star.gif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447800"/>
            <a:ext cx="4357688" cy="2667000"/>
          </a:xfrm>
        </p:spPr>
      </p:pic>
      <p:pic>
        <p:nvPicPr>
          <p:cNvPr id="16387" name="Content Placeholder 4" descr="Stars20and20Bars20Afghan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76800" y="3962400"/>
            <a:ext cx="3735388" cy="2667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Illl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Were there any advantages for the South?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33CC"/>
                </a:solidFill>
              </a:rPr>
              <a:t>Defending their homes and way of life</a:t>
            </a:r>
          </a:p>
          <a:p>
            <a:r>
              <a:rPr lang="en-US" b="1" smtClean="0">
                <a:solidFill>
                  <a:srgbClr val="FF0000"/>
                </a:solidFill>
              </a:rPr>
              <a:t>Better Generals and Officers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smtClean="0"/>
              <a:t>Major Battles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April 12, 1861-</a:t>
            </a:r>
            <a:r>
              <a:rPr lang="en-US" b="1" smtClean="0">
                <a:solidFill>
                  <a:srgbClr val="0033CC"/>
                </a:solidFill>
              </a:rPr>
              <a:t>The Civil War begins when Confederate troops bombed </a:t>
            </a:r>
            <a:r>
              <a:rPr lang="en-US" b="1" smtClean="0">
                <a:solidFill>
                  <a:srgbClr val="008000"/>
                </a:solidFill>
              </a:rPr>
              <a:t>Ft. Sumter. S.C.</a:t>
            </a:r>
          </a:p>
          <a:p>
            <a:r>
              <a:rPr lang="en-US" b="1" smtClean="0"/>
              <a:t>Most Battles were in the South </a:t>
            </a:r>
          </a:p>
          <a:p>
            <a:r>
              <a:rPr lang="en-US" b="1" smtClean="0"/>
              <a:t>Many had 2 names  </a:t>
            </a:r>
            <a:r>
              <a:rPr lang="en-US" b="1" smtClean="0">
                <a:solidFill>
                  <a:srgbClr val="0033CC"/>
                </a:solidFill>
              </a:rPr>
              <a:t>North named battles after closest physical feature-</a:t>
            </a:r>
            <a:r>
              <a:rPr lang="en-US" b="1" smtClean="0">
                <a:solidFill>
                  <a:srgbClr val="FF0000"/>
                </a:solidFill>
              </a:rPr>
              <a:t>South after closest town</a:t>
            </a:r>
            <a:endParaRPr lang="en-US" b="1" smtClean="0"/>
          </a:p>
          <a:p>
            <a:r>
              <a:rPr lang="en-US" b="1" smtClean="0">
                <a:solidFill>
                  <a:srgbClr val="FF0000"/>
                </a:solidFill>
              </a:rPr>
              <a:t>1</a:t>
            </a:r>
            <a:r>
              <a:rPr lang="en-US" b="1" baseline="30000" smtClean="0">
                <a:solidFill>
                  <a:srgbClr val="FF0000"/>
                </a:solidFill>
              </a:rPr>
              <a:t>st</a:t>
            </a:r>
            <a:r>
              <a:rPr lang="en-US" b="1" smtClean="0">
                <a:solidFill>
                  <a:srgbClr val="FF0000"/>
                </a:solidFill>
              </a:rPr>
              <a:t>  battle-</a:t>
            </a:r>
            <a:r>
              <a:rPr lang="en-US" b="1" smtClean="0">
                <a:solidFill>
                  <a:srgbClr val="008000"/>
                </a:solidFill>
              </a:rPr>
              <a:t>Manassas/Bull Run, VA- </a:t>
            </a:r>
            <a:r>
              <a:rPr lang="en-US" b="1" smtClean="0">
                <a:solidFill>
                  <a:srgbClr val="0033CC"/>
                </a:solidFill>
              </a:rPr>
              <a:t>July, 21 1861-</a:t>
            </a:r>
            <a:r>
              <a:rPr lang="en-US" b="1" smtClean="0">
                <a:solidFill>
                  <a:srgbClr val="008000"/>
                </a:solidFill>
              </a:rPr>
              <a:t> </a:t>
            </a:r>
            <a:r>
              <a:rPr lang="en-US" b="1" smtClean="0"/>
              <a:t>Confederates Win! Meaning?</a:t>
            </a:r>
          </a:p>
          <a:p>
            <a:r>
              <a:rPr lang="en-US" b="1" smtClean="0"/>
              <a:t>Casualties-</a:t>
            </a:r>
            <a:r>
              <a:rPr lang="en-US" b="1" smtClean="0">
                <a:solidFill>
                  <a:srgbClr val="0033CC"/>
                </a:solidFill>
              </a:rPr>
              <a:t>Union 2,900 </a:t>
            </a:r>
            <a:r>
              <a:rPr lang="en-US" b="1" smtClean="0">
                <a:solidFill>
                  <a:srgbClr val="FF0000"/>
                </a:solidFill>
              </a:rPr>
              <a:t>Confed. 2,000</a:t>
            </a:r>
            <a:endParaRPr lang="en-US" b="1" smtClean="0"/>
          </a:p>
          <a:p>
            <a:endParaRPr lang="en-US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4507-004-DBB9439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819308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528</Words>
  <Application>Microsoft Office PowerPoint</Application>
  <PresentationFormat>On-screen Show (4:3)</PresentationFormat>
  <Paragraphs>98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Calibri</vt:lpstr>
      <vt:lpstr>Arial</vt:lpstr>
      <vt:lpstr>Office Theme</vt:lpstr>
      <vt:lpstr>The Civil War – A House Divided</vt:lpstr>
      <vt:lpstr>The U.S. Civil War  1861-1865</vt:lpstr>
      <vt:lpstr>Presidents</vt:lpstr>
      <vt:lpstr>Generals</vt:lpstr>
      <vt:lpstr>Nation’s Flags</vt:lpstr>
      <vt:lpstr>Slide 6</vt:lpstr>
      <vt:lpstr> Were there any advantages for the South? </vt:lpstr>
      <vt:lpstr>Major Battles</vt:lpstr>
      <vt:lpstr>Slide 9</vt:lpstr>
      <vt:lpstr>Thomas “Stonewall” Jackson</vt:lpstr>
      <vt:lpstr>The Battle of Antietam</vt:lpstr>
      <vt:lpstr>Slide 12</vt:lpstr>
      <vt:lpstr>The Battle of Gettysburg</vt:lpstr>
      <vt:lpstr>Slide 14</vt:lpstr>
      <vt:lpstr>The Battle of Vicksburg</vt:lpstr>
      <vt:lpstr>Slide 16</vt:lpstr>
      <vt:lpstr>POW Camps</vt:lpstr>
      <vt:lpstr>Slide 18</vt:lpstr>
      <vt:lpstr>Slide 19</vt:lpstr>
      <vt:lpstr>Clara Barton  Angel of the Battlefield</vt:lpstr>
      <vt:lpstr>Lincoln and The Constitution</vt:lpstr>
      <vt:lpstr> Lincoln during the Civil War</vt:lpstr>
      <vt:lpstr>Slide 23</vt:lpstr>
      <vt:lpstr>The War Ends</vt:lpstr>
      <vt:lpstr>Slide 25</vt:lpstr>
      <vt:lpstr>Slide 26</vt:lpstr>
      <vt:lpstr>Slide 27</vt:lpstr>
      <vt:lpstr>Casualties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Civil War  1861-1865</dc:title>
  <dc:creator>scott</dc:creator>
  <cp:lastModifiedBy>wcsd</cp:lastModifiedBy>
  <cp:revision>70</cp:revision>
  <dcterms:created xsi:type="dcterms:W3CDTF">2008-11-30T21:26:24Z</dcterms:created>
  <dcterms:modified xsi:type="dcterms:W3CDTF">2012-12-10T14:01:15Z</dcterms:modified>
</cp:coreProperties>
</file>